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77"/>
    <p:restoredTop sz="84752"/>
  </p:normalViewPr>
  <p:slideViewPr>
    <p:cSldViewPr snapToGrid="0" snapToObjects="1">
      <p:cViewPr varScale="1">
        <p:scale>
          <a:sx n="81" d="100"/>
          <a:sy n="81"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3EA7E-21C3-CB42-999B-505789DA995C}" type="datetimeFigureOut">
              <a:rPr lang="en-US" smtClean="0"/>
              <a:t>7/24/18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80E0F-99FA-464C-A3FA-56CFF788682C}" type="slidenum">
              <a:rPr lang="en-US" smtClean="0"/>
              <a:t>‹#›</a:t>
            </a:fld>
            <a:endParaRPr lang="en-US"/>
          </a:p>
        </p:txBody>
      </p:sp>
    </p:spTree>
    <p:extLst>
      <p:ext uri="{BB962C8B-B14F-4D97-AF65-F5344CB8AC3E}">
        <p14:creationId xmlns:p14="http://schemas.microsoft.com/office/powerpoint/2010/main" val="1698569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I best interact with this data?</a:t>
            </a:r>
          </a:p>
          <a:p>
            <a:pPr lvl="1"/>
            <a:r>
              <a:rPr lang="en-US" dirty="0" smtClean="0"/>
              <a:t>One issue I've had is finding software to effectively interact with sound files.  </a:t>
            </a:r>
          </a:p>
          <a:p>
            <a:pPr lvl="1"/>
            <a:r>
              <a:rPr lang="en-US" dirty="0" smtClean="0"/>
              <a:t>There is professional software that would allow me to do some of what I want, like view wave forms, zoom in, play </a:t>
            </a:r>
            <a:r>
              <a:rPr lang="en-US" dirty="0" err="1" smtClean="0"/>
              <a:t>segmets</a:t>
            </a:r>
            <a:r>
              <a:rPr lang="en-US" dirty="0" smtClean="0"/>
              <a:t>, etc.  But that kind of software </a:t>
            </a:r>
          </a:p>
          <a:p>
            <a:pPr lvl="2"/>
            <a:r>
              <a:rPr lang="en-US" dirty="0" smtClean="0"/>
              <a:t>a) costs money and </a:t>
            </a:r>
          </a:p>
          <a:p>
            <a:pPr lvl="2"/>
            <a:r>
              <a:rPr lang="en-US" dirty="0" smtClean="0"/>
              <a:t>b) I don't think those would lend themselves so some of the manipulations I am trying to do for ML purposes. </a:t>
            </a:r>
          </a:p>
          <a:p>
            <a:pPr lvl="1"/>
            <a:r>
              <a:rPr lang="en-US" dirty="0" smtClean="0"/>
              <a:t>There is free software...where you </a:t>
            </a:r>
            <a:r>
              <a:rPr lang="en-US" dirty="0" err="1" smtClean="0"/>
              <a:t>kinda</a:t>
            </a:r>
            <a:r>
              <a:rPr lang="en-US" dirty="0" smtClean="0"/>
              <a:t> get what you paid for.  </a:t>
            </a:r>
          </a:p>
          <a:p>
            <a:pPr lvl="1"/>
            <a:r>
              <a:rPr lang="en-US" dirty="0" smtClean="0"/>
              <a:t>And there is R/python, which do not directly give you a fluid interface with sound.</a:t>
            </a:r>
          </a:p>
          <a:p>
            <a:endParaRPr lang="en-US" dirty="0"/>
          </a:p>
        </p:txBody>
      </p:sp>
      <p:sp>
        <p:nvSpPr>
          <p:cNvPr id="4" name="Slide Number Placeholder 3"/>
          <p:cNvSpPr>
            <a:spLocks noGrp="1"/>
          </p:cNvSpPr>
          <p:nvPr>
            <p:ph type="sldNum" sz="quarter" idx="10"/>
          </p:nvPr>
        </p:nvSpPr>
        <p:spPr/>
        <p:txBody>
          <a:bodyPr/>
          <a:lstStyle/>
          <a:p>
            <a:fld id="{EA580E0F-99FA-464C-A3FA-56CFF788682C}" type="slidenum">
              <a:rPr lang="en-US" smtClean="0"/>
              <a:t>4</a:t>
            </a:fld>
            <a:endParaRPr lang="en-US"/>
          </a:p>
        </p:txBody>
      </p:sp>
    </p:spTree>
    <p:extLst>
      <p:ext uri="{BB962C8B-B14F-4D97-AF65-F5344CB8AC3E}">
        <p14:creationId xmlns:p14="http://schemas.microsoft.com/office/powerpoint/2010/main" val="1354828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first need to isolate the actual sounds within each file. -&gt; amplitude </a:t>
            </a:r>
            <a:r>
              <a:rPr lang="en-US" dirty="0" err="1" smtClean="0"/>
              <a:t>envlopes</a:t>
            </a:r>
            <a:r>
              <a:rPr lang="en-US" dirty="0" smtClean="0"/>
              <a:t>.  This was harder than I expected.  I found an out-of-the box method, but had trouble getting it to give me suitable results.  I ended up using a different pre-made method that was not designed for exactly this, but that I was able to optimize to work for my purpose.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A580E0F-99FA-464C-A3FA-56CFF788682C}" type="slidenum">
              <a:rPr lang="en-US" smtClean="0"/>
              <a:t>5</a:t>
            </a:fld>
            <a:endParaRPr lang="en-US"/>
          </a:p>
        </p:txBody>
      </p:sp>
    </p:spTree>
    <p:extLst>
      <p:ext uri="{BB962C8B-B14F-4D97-AF65-F5344CB8AC3E}">
        <p14:creationId xmlns:p14="http://schemas.microsoft.com/office/powerpoint/2010/main" val="1222242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Frequencies will probably need to be normalized to a range that so its only really showing the relative frequencies.</a:t>
            </a:r>
          </a:p>
          <a:p>
            <a:endParaRPr lang="en-US" dirty="0" smtClean="0"/>
          </a:p>
          <a:p>
            <a:r>
              <a:rPr lang="en-US" dirty="0" smtClean="0"/>
              <a:t>Amplitude should be normalized for each sound clip. (keep using absolute values, and normalize to 0-1)Consider using a log scale when normalizing amplitude (I don't remember where I read that volume is heard on a log scale)If all clips are summarized across 100 values, then they have already been normalized for time/duration.</a:t>
            </a:r>
          </a:p>
          <a:p>
            <a:endParaRPr lang="en-US" dirty="0" smtClean="0"/>
          </a:p>
          <a:p>
            <a:r>
              <a:rPr lang="en-US" dirty="0" smtClean="0"/>
              <a:t>Whatever normalization factors are used can be stored a few numbers.  Maybe some sounds are just typically louder, and that will help distinguish them? or typically have frequencies of a certain range ? Or the percentage of time that was removed for being constant ?  There are only a handful of things to normalize for, experiment with each thing as a feature in the model when you get to feature evaluation.</a:t>
            </a:r>
          </a:p>
          <a:p>
            <a:endParaRPr lang="en-US" dirty="0"/>
          </a:p>
        </p:txBody>
      </p:sp>
      <p:sp>
        <p:nvSpPr>
          <p:cNvPr id="4" name="Slide Number Placeholder 3"/>
          <p:cNvSpPr>
            <a:spLocks noGrp="1"/>
          </p:cNvSpPr>
          <p:nvPr>
            <p:ph type="sldNum" sz="quarter" idx="10"/>
          </p:nvPr>
        </p:nvSpPr>
        <p:spPr/>
        <p:txBody>
          <a:bodyPr/>
          <a:lstStyle/>
          <a:p>
            <a:fld id="{EA580E0F-99FA-464C-A3FA-56CFF788682C}" type="slidenum">
              <a:rPr lang="en-US" smtClean="0"/>
              <a:t>9</a:t>
            </a:fld>
            <a:endParaRPr lang="en-US"/>
          </a:p>
        </p:txBody>
      </p:sp>
    </p:spTree>
    <p:extLst>
      <p:ext uri="{BB962C8B-B14F-4D97-AF65-F5344CB8AC3E}">
        <p14:creationId xmlns:p14="http://schemas.microsoft.com/office/powerpoint/2010/main" val="1164557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100 numbers for the shape of the amplitude </a:t>
            </a:r>
            <a:r>
              <a:rPr lang="en-US" dirty="0" err="1" smtClean="0"/>
              <a:t>envleope</a:t>
            </a:r>
            <a:r>
              <a:rPr lang="en-US" dirty="0" smtClean="0"/>
              <a:t>, maybe 10,000 for the spectrum (some 1000 frequencies x 100 time slots), and perhaps another 100 to describe the shape of some fine-level texture.  This set of 10,200 measurements for each sample is still too many, but it is a grand improvement over the 44,100 that describes each second of data in files that are .5 </a:t>
            </a:r>
            <a:r>
              <a:rPr lang="en-US" dirty="0" err="1" smtClean="0"/>
              <a:t>oto</a:t>
            </a:r>
            <a:r>
              <a:rPr lang="en-US" dirty="0" smtClean="0"/>
              <a:t> 25 seconds long.  Its a smaller number and much ore comparable between samples.</a:t>
            </a:r>
          </a:p>
          <a:p>
            <a:endParaRPr lang="en-US" dirty="0" smtClean="0"/>
          </a:p>
          <a:p>
            <a:r>
              <a:rPr lang="en-US" dirty="0" smtClean="0"/>
              <a:t>PCA can probably reduce this considerably.  I assume </a:t>
            </a:r>
            <a:r>
              <a:rPr lang="en-US" dirty="0" err="1" smtClean="0"/>
              <a:t>adjascent</a:t>
            </a:r>
            <a:r>
              <a:rPr lang="en-US" dirty="0" smtClean="0"/>
              <a:t> frequencies are very tightly related in the </a:t>
            </a:r>
            <a:r>
              <a:rPr lang="en-US" dirty="0" err="1" smtClean="0"/>
              <a:t>fourier</a:t>
            </a:r>
            <a:r>
              <a:rPr lang="en-US" dirty="0" smtClean="0"/>
              <a:t> </a:t>
            </a:r>
            <a:r>
              <a:rPr lang="en-US" dirty="0" err="1" smtClean="0"/>
              <a:t>trasnform</a:t>
            </a:r>
            <a:r>
              <a:rPr lang="en-US" dirty="0" smtClean="0"/>
              <a:t> data, and I know </a:t>
            </a:r>
            <a:r>
              <a:rPr lang="en-US" dirty="0" err="1" smtClean="0"/>
              <a:t>adjascent</a:t>
            </a:r>
            <a:r>
              <a:rPr lang="en-US" dirty="0" smtClean="0"/>
              <a:t> numbers for the shape will correlated.  PCA lets us reduce these correlations out of our data volume.  To do this, we need more samples than measurements, so we need to reduce the numbers down to below the ~9,000 samples.  We will ultimately have more samples than that because so many have multiple internal sound clips.  And for this step, we could even borrow from the test data.  We could round more frequencies together so we only have 500 instead of 1000; so we only really need to get above 700 samples.</a:t>
            </a:r>
            <a:endParaRPr lang="en-US" dirty="0"/>
          </a:p>
        </p:txBody>
      </p:sp>
      <p:sp>
        <p:nvSpPr>
          <p:cNvPr id="4" name="Slide Number Placeholder 3"/>
          <p:cNvSpPr>
            <a:spLocks noGrp="1"/>
          </p:cNvSpPr>
          <p:nvPr>
            <p:ph type="sldNum" sz="quarter" idx="10"/>
          </p:nvPr>
        </p:nvSpPr>
        <p:spPr/>
        <p:txBody>
          <a:bodyPr/>
          <a:lstStyle/>
          <a:p>
            <a:fld id="{EA580E0F-99FA-464C-A3FA-56CFF788682C}" type="slidenum">
              <a:rPr lang="en-US" smtClean="0"/>
              <a:t>10</a:t>
            </a:fld>
            <a:endParaRPr lang="en-US"/>
          </a:p>
        </p:txBody>
      </p:sp>
    </p:spTree>
    <p:extLst>
      <p:ext uri="{BB962C8B-B14F-4D97-AF65-F5344CB8AC3E}">
        <p14:creationId xmlns:p14="http://schemas.microsoft.com/office/powerpoint/2010/main" val="625706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PCA-reduced number of features (or with the 10,200 features if PCA doesn't work out)We next do </a:t>
            </a:r>
            <a:r>
              <a:rPr lang="en-US" dirty="0" err="1" smtClean="0"/>
              <a:t>hierchical</a:t>
            </a:r>
            <a:r>
              <a:rPr lang="en-US" dirty="0" smtClean="0"/>
              <a:t> clustering of our sound </a:t>
            </a:r>
            <a:r>
              <a:rPr lang="en-US" dirty="0" err="1" smtClean="0"/>
              <a:t>clips.Then</a:t>
            </a:r>
            <a:r>
              <a:rPr lang="en-US" dirty="0" smtClean="0"/>
              <a:t> find clusters (</a:t>
            </a:r>
            <a:r>
              <a:rPr lang="en-US" dirty="0" err="1" smtClean="0"/>
              <a:t>searchign</a:t>
            </a:r>
            <a:r>
              <a:rPr lang="en-US" dirty="0" smtClean="0"/>
              <a:t> all levels of the tree) that are enriched for certain labels.  Evaluate clusters by:(</a:t>
            </a:r>
            <a:r>
              <a:rPr lang="en-US" dirty="0" err="1" smtClean="0"/>
              <a:t>num</a:t>
            </a:r>
            <a:r>
              <a:rPr lang="en-US" dirty="0" smtClean="0"/>
              <a:t> unique files in this cluster for label X) / (</a:t>
            </a:r>
            <a:r>
              <a:rPr lang="en-US" dirty="0" err="1" smtClean="0"/>
              <a:t>num</a:t>
            </a:r>
            <a:r>
              <a:rPr lang="en-US" dirty="0" smtClean="0"/>
              <a:t> </a:t>
            </a:r>
            <a:r>
              <a:rPr lang="en-US" dirty="0" err="1" smtClean="0"/>
              <a:t>uniqe</a:t>
            </a:r>
            <a:r>
              <a:rPr lang="en-US" dirty="0" smtClean="0"/>
              <a:t> sound files in this cluster for not-label-X), for all 41 </a:t>
            </a:r>
            <a:r>
              <a:rPr lang="en-US" dirty="0" err="1" smtClean="0"/>
              <a:t>labels.and</a:t>
            </a:r>
            <a:r>
              <a:rPr lang="en-US" dirty="0" smtClean="0"/>
              <a:t> by (</a:t>
            </a:r>
            <a:r>
              <a:rPr lang="en-US" dirty="0" err="1" smtClean="0"/>
              <a:t>num</a:t>
            </a:r>
            <a:r>
              <a:rPr lang="en-US" dirty="0" smtClean="0"/>
              <a:t> unique files in this cluster for label X) / (total </a:t>
            </a:r>
            <a:r>
              <a:rPr lang="en-US" dirty="0" err="1" smtClean="0"/>
              <a:t>num</a:t>
            </a:r>
            <a:r>
              <a:rPr lang="en-US" dirty="0" smtClean="0"/>
              <a:t> unique files for label X)</a:t>
            </a:r>
            <a:endParaRPr lang="en-US" dirty="0"/>
          </a:p>
        </p:txBody>
      </p:sp>
      <p:sp>
        <p:nvSpPr>
          <p:cNvPr id="4" name="Slide Number Placeholder 3"/>
          <p:cNvSpPr>
            <a:spLocks noGrp="1"/>
          </p:cNvSpPr>
          <p:nvPr>
            <p:ph type="sldNum" sz="quarter" idx="10"/>
          </p:nvPr>
        </p:nvSpPr>
        <p:spPr/>
        <p:txBody>
          <a:bodyPr/>
          <a:lstStyle/>
          <a:p>
            <a:fld id="{EA580E0F-99FA-464C-A3FA-56CFF788682C}" type="slidenum">
              <a:rPr lang="en-US" smtClean="0"/>
              <a:t>11</a:t>
            </a:fld>
            <a:endParaRPr lang="en-US"/>
          </a:p>
        </p:txBody>
      </p:sp>
    </p:spTree>
    <p:extLst>
      <p:ext uri="{BB962C8B-B14F-4D97-AF65-F5344CB8AC3E}">
        <p14:creationId xmlns:p14="http://schemas.microsoft.com/office/powerpoint/2010/main" val="1345727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into the way hetero</a:t>
            </a:r>
            <a:r>
              <a:rPr lang="en-US" baseline="0" dirty="0" smtClean="0"/>
              <a:t> dimer receivers, and how they decode radio waves.</a:t>
            </a:r>
            <a:endParaRPr lang="en-US" dirty="0"/>
          </a:p>
        </p:txBody>
      </p:sp>
      <p:sp>
        <p:nvSpPr>
          <p:cNvPr id="4" name="Slide Number Placeholder 3"/>
          <p:cNvSpPr>
            <a:spLocks noGrp="1"/>
          </p:cNvSpPr>
          <p:nvPr>
            <p:ph type="sldNum" sz="quarter" idx="10"/>
          </p:nvPr>
        </p:nvSpPr>
        <p:spPr/>
        <p:txBody>
          <a:bodyPr/>
          <a:lstStyle/>
          <a:p>
            <a:fld id="{EA580E0F-99FA-464C-A3FA-56CFF788682C}" type="slidenum">
              <a:rPr lang="en-US" smtClean="0"/>
              <a:t>14</a:t>
            </a:fld>
            <a:endParaRPr lang="en-US"/>
          </a:p>
        </p:txBody>
      </p:sp>
    </p:spTree>
    <p:extLst>
      <p:ext uri="{BB962C8B-B14F-4D97-AF65-F5344CB8AC3E}">
        <p14:creationId xmlns:p14="http://schemas.microsoft.com/office/powerpoint/2010/main" val="1708554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D0E99E-BD4D-7D49-A43C-71E97DEA8B74}" type="datetimeFigureOut">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0E99E-BD4D-7D49-A43C-71E97DEA8B74}" type="datetimeFigureOut">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0E99E-BD4D-7D49-A43C-71E97DEA8B74}" type="datetimeFigureOut">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0E99E-BD4D-7D49-A43C-71E97DEA8B74}" type="datetimeFigureOut">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0E99E-BD4D-7D49-A43C-71E97DEA8B74}" type="datetimeFigureOut">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D0E99E-BD4D-7D49-A43C-71E97DEA8B74}" type="datetimeFigureOut">
              <a:rPr lang="en-US" smtClean="0"/>
              <a:t>7/24/18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D0E99E-BD4D-7D49-A43C-71E97DEA8B74}" type="datetimeFigureOut">
              <a:rPr lang="en-US" smtClean="0"/>
              <a:t>7/24/18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D0E99E-BD4D-7D49-A43C-71E97DEA8B74}" type="datetimeFigureOut">
              <a:rPr lang="en-US" smtClean="0"/>
              <a:t>7/24/18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0E99E-BD4D-7D49-A43C-71E97DEA8B74}" type="datetimeFigureOut">
              <a:rPr lang="en-US" smtClean="0"/>
              <a:t>7/24/18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0E99E-BD4D-7D49-A43C-71E97DEA8B74}" type="datetimeFigureOut">
              <a:rPr lang="en-US" smtClean="0"/>
              <a:t>7/24/18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0E99E-BD4D-7D49-A43C-71E97DEA8B74}" type="datetimeFigureOut">
              <a:rPr lang="en-US" smtClean="0"/>
              <a:t>7/24/18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CB4823-3CAE-BF41-91D6-4A63DCEEA54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0E99E-BD4D-7D49-A43C-71E97DEA8B74}" type="datetimeFigureOut">
              <a:rPr lang="en-US" smtClean="0"/>
              <a:t>7/24/18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CB4823-3CAE-BF41-91D6-4A63DCEEA544}" type="slidenum">
              <a:rPr lang="en-US" smtClean="0"/>
              <a:t>‹#›</a:t>
            </a:fld>
            <a:endParaRPr lang="en-US"/>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11500" dirty="0" err="1"/>
              <a:t>k</a:t>
            </a:r>
            <a:r>
              <a:rPr lang="en-US" sz="11500" dirty="0" err="1" smtClean="0"/>
              <a:t>aggle</a:t>
            </a:r>
            <a:r>
              <a:rPr lang="en-US" dirty="0" smtClean="0"/>
              <a:t/>
            </a:r>
            <a:br>
              <a:rPr lang="en-US" dirty="0" smtClean="0"/>
            </a:br>
            <a:r>
              <a:rPr lang="en-US" dirty="0" smtClean="0"/>
              <a:t>Audio Tagging Challenge</a:t>
            </a:r>
            <a:endParaRPr lang="en-US" dirty="0"/>
          </a:p>
        </p:txBody>
      </p:sp>
      <p:sp>
        <p:nvSpPr>
          <p:cNvPr id="3" name="Subtitle 2"/>
          <p:cNvSpPr>
            <a:spLocks noGrp="1"/>
          </p:cNvSpPr>
          <p:nvPr>
            <p:ph type="subTitle" idx="1"/>
          </p:nvPr>
        </p:nvSpPr>
        <p:spPr/>
        <p:txBody>
          <a:bodyPr/>
          <a:lstStyle/>
          <a:p>
            <a:r>
              <a:rPr lang="en-US" dirty="0" smtClean="0"/>
              <a:t>24 August 2018 status update</a:t>
            </a:r>
          </a:p>
          <a:p>
            <a:r>
              <a:rPr lang="en-US" dirty="0" smtClean="0"/>
              <a:t>Ivory Blakley</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078" t="25930" r="19292" b="26349"/>
          <a:stretch/>
        </p:blipFill>
        <p:spPr>
          <a:xfrm>
            <a:off x="2273808" y="621792"/>
            <a:ext cx="4888992" cy="2084832"/>
          </a:xfrm>
          <a:prstGeom prst="rect">
            <a:avLst/>
          </a:prstGeom>
        </p:spPr>
      </p:pic>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Reduction</a:t>
            </a:r>
          </a:p>
        </p:txBody>
      </p:sp>
      <p:sp>
        <p:nvSpPr>
          <p:cNvPr id="3" name="Content Placeholder 2"/>
          <p:cNvSpPr>
            <a:spLocks noGrp="1"/>
          </p:cNvSpPr>
          <p:nvPr>
            <p:ph idx="1"/>
          </p:nvPr>
        </p:nvSpPr>
        <p:spPr/>
        <p:txBody>
          <a:bodyPr/>
          <a:lstStyle/>
          <a:p>
            <a:r>
              <a:rPr lang="en-US" dirty="0" smtClean="0"/>
              <a:t>I will probably have something like 10,200 features:</a:t>
            </a:r>
          </a:p>
          <a:p>
            <a:pPr lvl="1"/>
            <a:r>
              <a:rPr lang="en-US" dirty="0"/>
              <a:t>100 numbers for the shape of the amplitude </a:t>
            </a:r>
            <a:r>
              <a:rPr lang="en-US" dirty="0" err="1" smtClean="0"/>
              <a:t>envleope</a:t>
            </a:r>
            <a:endParaRPr lang="en-US" dirty="0" smtClean="0"/>
          </a:p>
          <a:p>
            <a:pPr lvl="1"/>
            <a:r>
              <a:rPr lang="en-US" dirty="0" smtClean="0"/>
              <a:t>10,000 </a:t>
            </a:r>
            <a:r>
              <a:rPr lang="en-US" dirty="0"/>
              <a:t>for the spectrum (some 1000 frequencies x 100 time slots</a:t>
            </a:r>
            <a:r>
              <a:rPr lang="en-US" dirty="0" smtClean="0"/>
              <a:t>)</a:t>
            </a:r>
          </a:p>
          <a:p>
            <a:pPr lvl="1"/>
            <a:r>
              <a:rPr lang="en-US" dirty="0"/>
              <a:t>100 to describe the shape of some fine-level texture</a:t>
            </a:r>
          </a:p>
          <a:p>
            <a:r>
              <a:rPr lang="en-US" dirty="0" smtClean="0"/>
              <a:t>PCA </a:t>
            </a:r>
            <a:r>
              <a:rPr lang="en-US" dirty="0"/>
              <a:t>can probably reduce this considerably. </a:t>
            </a:r>
            <a:endParaRPr lang="en-US" dirty="0" smtClean="0"/>
          </a:p>
          <a:p>
            <a:r>
              <a:rPr lang="en-US" dirty="0" smtClean="0"/>
              <a:t>I may have to reduce the features to lower numbers just to be able to do PCA</a:t>
            </a:r>
            <a:endParaRPr lang="en-US" dirty="0"/>
          </a:p>
        </p:txBody>
      </p:sp>
    </p:spTree>
    <p:extLst>
      <p:ext uri="{BB962C8B-B14F-4D97-AF65-F5344CB8AC3E}">
        <p14:creationId xmlns:p14="http://schemas.microsoft.com/office/powerpoint/2010/main" val="487747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a:xfrm>
            <a:off x="628650" y="1690689"/>
            <a:ext cx="7886700" cy="5032375"/>
          </a:xfrm>
        </p:spPr>
        <p:txBody>
          <a:bodyPr>
            <a:normAutofit fontScale="92500"/>
          </a:bodyPr>
          <a:lstStyle/>
          <a:p>
            <a:r>
              <a:rPr lang="en-US" dirty="0" smtClean="0"/>
              <a:t>With your &lt;10,200 features, do hierarchical clustering</a:t>
            </a:r>
          </a:p>
          <a:p>
            <a:r>
              <a:rPr lang="en-US" dirty="0" smtClean="0"/>
              <a:t>Find </a:t>
            </a:r>
            <a:r>
              <a:rPr lang="en-US" dirty="0"/>
              <a:t>clusters </a:t>
            </a:r>
            <a:r>
              <a:rPr lang="en-US" dirty="0" smtClean="0"/>
              <a:t>(searching </a:t>
            </a:r>
            <a:r>
              <a:rPr lang="en-US" dirty="0"/>
              <a:t>all levels of the tree) that are enriched for certain labels.  </a:t>
            </a:r>
            <a:r>
              <a:rPr lang="en-US" dirty="0" smtClean="0"/>
              <a:t/>
            </a:r>
            <a:br>
              <a:rPr lang="en-US" dirty="0" smtClean="0"/>
            </a:br>
            <a:r>
              <a:rPr lang="en-US" dirty="0" smtClean="0"/>
              <a:t>Evaluate </a:t>
            </a:r>
            <a:r>
              <a:rPr lang="en-US" dirty="0"/>
              <a:t>clusters </a:t>
            </a:r>
            <a:r>
              <a:rPr lang="en-US" dirty="0" smtClean="0"/>
              <a:t>for each label using:</a:t>
            </a:r>
          </a:p>
          <a:p>
            <a:pPr lvl="1"/>
            <a:r>
              <a:rPr lang="en-US" dirty="0" smtClean="0"/>
              <a:t>(</a:t>
            </a:r>
            <a:r>
              <a:rPr lang="en-US" dirty="0" err="1"/>
              <a:t>num</a:t>
            </a:r>
            <a:r>
              <a:rPr lang="en-US" dirty="0"/>
              <a:t> unique files in this cluster for label X) / </a:t>
            </a:r>
            <a:r>
              <a:rPr lang="en-US" dirty="0" smtClean="0"/>
              <a:t/>
            </a:r>
            <a:br>
              <a:rPr lang="en-US" dirty="0" smtClean="0"/>
            </a:br>
            <a:r>
              <a:rPr lang="en-US" dirty="0" smtClean="0"/>
              <a:t>(</a:t>
            </a:r>
            <a:r>
              <a:rPr lang="en-US" dirty="0" err="1"/>
              <a:t>num</a:t>
            </a:r>
            <a:r>
              <a:rPr lang="en-US" dirty="0"/>
              <a:t> </a:t>
            </a:r>
            <a:r>
              <a:rPr lang="en-US" dirty="0" err="1"/>
              <a:t>uniqe</a:t>
            </a:r>
            <a:r>
              <a:rPr lang="en-US" dirty="0"/>
              <a:t> sound files in this cluster for not-label-X</a:t>
            </a:r>
            <a:r>
              <a:rPr lang="en-US" dirty="0" smtClean="0"/>
              <a:t>),</a:t>
            </a:r>
            <a:br>
              <a:rPr lang="en-US" dirty="0" smtClean="0"/>
            </a:br>
            <a:endParaRPr lang="en-US" dirty="0" smtClean="0"/>
          </a:p>
          <a:p>
            <a:pPr lvl="1"/>
            <a:r>
              <a:rPr lang="en-US" dirty="0" smtClean="0"/>
              <a:t>(</a:t>
            </a:r>
            <a:r>
              <a:rPr lang="en-US" dirty="0" err="1"/>
              <a:t>num</a:t>
            </a:r>
            <a:r>
              <a:rPr lang="en-US" dirty="0"/>
              <a:t> unique files in this cluster for label X) / </a:t>
            </a:r>
            <a:r>
              <a:rPr lang="en-US" dirty="0" smtClean="0"/>
              <a:t/>
            </a:r>
            <a:br>
              <a:rPr lang="en-US" dirty="0" smtClean="0"/>
            </a:br>
            <a:r>
              <a:rPr lang="en-US" dirty="0" smtClean="0"/>
              <a:t>(</a:t>
            </a:r>
            <a:r>
              <a:rPr lang="en-US" dirty="0"/>
              <a:t>total </a:t>
            </a:r>
            <a:r>
              <a:rPr lang="en-US" dirty="0" err="1"/>
              <a:t>num</a:t>
            </a:r>
            <a:r>
              <a:rPr lang="en-US" dirty="0"/>
              <a:t> unique files for label X</a:t>
            </a:r>
            <a:r>
              <a:rPr lang="en-US" dirty="0" smtClean="0"/>
              <a:t>)</a:t>
            </a:r>
          </a:p>
          <a:p>
            <a:r>
              <a:rPr lang="en-US" sz="2200" dirty="0"/>
              <a:t>Use the centroid distance metric for clustering. Try other methods to see if they work better, but the centroid is the easiest way to store the results</a:t>
            </a:r>
            <a:r>
              <a:rPr lang="en-US" sz="2200" dirty="0" smtClean="0"/>
              <a:t>.</a:t>
            </a:r>
          </a:p>
          <a:p>
            <a:r>
              <a:rPr lang="en-US" sz="2200" dirty="0"/>
              <a:t>----&gt; opportunity for insights: what categories are near each other in the hierarchy?</a:t>
            </a:r>
          </a:p>
        </p:txBody>
      </p:sp>
    </p:spTree>
    <p:extLst>
      <p:ext uri="{BB962C8B-B14F-4D97-AF65-F5344CB8AC3E}">
        <p14:creationId xmlns:p14="http://schemas.microsoft.com/office/powerpoint/2010/main" val="1483143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Evaluation</a:t>
            </a:r>
          </a:p>
        </p:txBody>
      </p:sp>
      <p:sp>
        <p:nvSpPr>
          <p:cNvPr id="3" name="Content Placeholder 2"/>
          <p:cNvSpPr>
            <a:spLocks noGrp="1"/>
          </p:cNvSpPr>
          <p:nvPr>
            <p:ph idx="1"/>
          </p:nvPr>
        </p:nvSpPr>
        <p:spPr/>
        <p:txBody>
          <a:bodyPr/>
          <a:lstStyle/>
          <a:p>
            <a:r>
              <a:rPr lang="en-US" dirty="0"/>
              <a:t>Probably best to do PCA and clustering using JUST the broad shape values, JUST the frequency spectrum over time, JUST the fine texture, to see how well each of those group the categories.  We may find that one of those is sufficient, we may find that one is totally useless.</a:t>
            </a:r>
          </a:p>
        </p:txBody>
      </p:sp>
    </p:spTree>
    <p:extLst>
      <p:ext uri="{BB962C8B-B14F-4D97-AF65-F5344CB8AC3E}">
        <p14:creationId xmlns:p14="http://schemas.microsoft.com/office/powerpoint/2010/main" val="2014159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Categorize the Test set</a:t>
            </a:r>
          </a:p>
        </p:txBody>
      </p:sp>
      <p:sp>
        <p:nvSpPr>
          <p:cNvPr id="3" name="Content Placeholder 2"/>
          <p:cNvSpPr>
            <a:spLocks noGrp="1"/>
          </p:cNvSpPr>
          <p:nvPr>
            <p:ph idx="1"/>
          </p:nvPr>
        </p:nvSpPr>
        <p:spPr/>
        <p:txBody>
          <a:bodyPr/>
          <a:lstStyle/>
          <a:p>
            <a:r>
              <a:rPr lang="en-US" dirty="0"/>
              <a:t>If you do you PCA, save the loadings.  You'll need these to transform the test data</a:t>
            </a:r>
            <a:r>
              <a:rPr lang="en-US" dirty="0" smtClean="0"/>
              <a:t>.</a:t>
            </a:r>
          </a:p>
          <a:p>
            <a:r>
              <a:rPr lang="en-US" dirty="0" smtClean="0"/>
              <a:t>You'll </a:t>
            </a:r>
            <a:r>
              <a:rPr lang="en-US" dirty="0"/>
              <a:t>need to save enough data from the clustering to be able to assign new samples to the original clusters--thus the preference for the centroid distance metric.</a:t>
            </a:r>
          </a:p>
        </p:txBody>
      </p:sp>
    </p:spTree>
    <p:extLst>
      <p:ext uri="{BB962C8B-B14F-4D97-AF65-F5344CB8AC3E}">
        <p14:creationId xmlns:p14="http://schemas.microsoft.com/office/powerpoint/2010/main" val="121418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lstStyle/>
          <a:p>
            <a:pPr lvl="1"/>
            <a:r>
              <a:rPr lang="en-US" dirty="0"/>
              <a:t>What I still want to do with this </a:t>
            </a:r>
            <a:r>
              <a:rPr lang="en-US" dirty="0" smtClean="0"/>
              <a:t>challenge</a:t>
            </a:r>
          </a:p>
          <a:p>
            <a:pPr lvl="2"/>
            <a:r>
              <a:rPr lang="en-US" dirty="0" smtClean="0"/>
              <a:t>one more weeks</a:t>
            </a:r>
          </a:p>
          <a:p>
            <a:pPr lvl="2"/>
            <a:r>
              <a:rPr lang="en-US" dirty="0" smtClean="0"/>
              <a:t>Get to the clustering step</a:t>
            </a:r>
            <a:endParaRPr lang="en-US" dirty="0"/>
          </a:p>
          <a:p>
            <a:pPr lvl="1"/>
            <a:r>
              <a:rPr lang="en-US" dirty="0"/>
              <a:t>New </a:t>
            </a:r>
            <a:r>
              <a:rPr lang="en-US" dirty="0" smtClean="0"/>
              <a:t>challenge</a:t>
            </a:r>
          </a:p>
          <a:p>
            <a:pPr lvl="2"/>
            <a:r>
              <a:rPr lang="en-US" dirty="0" smtClean="0"/>
              <a:t>consider MNIST</a:t>
            </a:r>
            <a:endParaRPr lang="en-US" dirty="0"/>
          </a:p>
          <a:p>
            <a:pPr lvl="1"/>
            <a:r>
              <a:rPr lang="en-US" dirty="0"/>
              <a:t>future workshop to help teams get </a:t>
            </a:r>
            <a:r>
              <a:rPr lang="en-US" dirty="0" smtClean="0"/>
              <a:t>started</a:t>
            </a:r>
          </a:p>
          <a:p>
            <a:pPr lvl="2"/>
            <a:r>
              <a:rPr lang="en-US" dirty="0" smtClean="0"/>
              <a:t>Is there interest in a </a:t>
            </a:r>
            <a:r>
              <a:rPr lang="en-US" dirty="0" err="1" smtClean="0"/>
              <a:t>git</a:t>
            </a:r>
            <a:r>
              <a:rPr lang="en-US" dirty="0" smtClean="0"/>
              <a:t> workshop ?</a:t>
            </a:r>
          </a:p>
          <a:p>
            <a:pPr lvl="2"/>
            <a:r>
              <a:rPr lang="en-US" dirty="0" smtClean="0"/>
              <a:t>Is there interest in a </a:t>
            </a:r>
            <a:r>
              <a:rPr lang="en-US" dirty="0" err="1" smtClean="0"/>
              <a:t>Kaggle</a:t>
            </a:r>
            <a:r>
              <a:rPr lang="en-US" dirty="0" smtClean="0"/>
              <a:t> setup workshop ?</a:t>
            </a:r>
            <a:endParaRPr lang="en-US" dirty="0"/>
          </a:p>
          <a:p>
            <a:endParaRPr lang="en-US" dirty="0"/>
          </a:p>
        </p:txBody>
      </p:sp>
    </p:spTree>
    <p:extLst>
      <p:ext uri="{BB962C8B-B14F-4D97-AF65-F5344CB8AC3E}">
        <p14:creationId xmlns:p14="http://schemas.microsoft.com/office/powerpoint/2010/main" val="166872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forecast</a:t>
            </a:r>
            <a:endParaRPr lang="en-US" dirty="0"/>
          </a:p>
        </p:txBody>
      </p:sp>
      <p:sp>
        <p:nvSpPr>
          <p:cNvPr id="3" name="Content Placeholder 2"/>
          <p:cNvSpPr>
            <a:spLocks noGrp="1"/>
          </p:cNvSpPr>
          <p:nvPr>
            <p:ph idx="1"/>
          </p:nvPr>
        </p:nvSpPr>
        <p:spPr>
          <a:xfrm>
            <a:off x="628650" y="1377696"/>
            <a:ext cx="7886700" cy="5096256"/>
          </a:xfrm>
        </p:spPr>
        <p:txBody>
          <a:bodyPr>
            <a:normAutofit lnSpcReduction="10000"/>
          </a:bodyPr>
          <a:lstStyle/>
          <a:p>
            <a:r>
              <a:rPr lang="en-US" dirty="0" smtClean="0"/>
              <a:t>Introduction </a:t>
            </a:r>
            <a:r>
              <a:rPr lang="mr-IN" dirty="0" smtClean="0"/>
              <a:t>–</a:t>
            </a:r>
            <a:r>
              <a:rPr lang="en-US" dirty="0" smtClean="0"/>
              <a:t> the </a:t>
            </a:r>
            <a:r>
              <a:rPr lang="en-US" dirty="0"/>
              <a:t>Audio Tagging </a:t>
            </a:r>
            <a:r>
              <a:rPr lang="en-US" dirty="0" smtClean="0"/>
              <a:t>Challenge</a:t>
            </a:r>
          </a:p>
          <a:p>
            <a:r>
              <a:rPr lang="en-US" dirty="0" smtClean="0"/>
              <a:t>General challenges</a:t>
            </a:r>
          </a:p>
          <a:p>
            <a:r>
              <a:rPr lang="en-US" dirty="0" smtClean="0"/>
              <a:t>My grand plan</a:t>
            </a:r>
          </a:p>
          <a:p>
            <a:pPr lvl="1"/>
            <a:r>
              <a:rPr lang="en-US" dirty="0"/>
              <a:t>Feature </a:t>
            </a:r>
            <a:r>
              <a:rPr lang="en-US" dirty="0" smtClean="0"/>
              <a:t>Extraction</a:t>
            </a:r>
          </a:p>
          <a:p>
            <a:pPr lvl="1"/>
            <a:r>
              <a:rPr lang="en-US" dirty="0" smtClean="0"/>
              <a:t>Normalization</a:t>
            </a:r>
          </a:p>
          <a:p>
            <a:pPr lvl="1"/>
            <a:r>
              <a:rPr lang="en-US" dirty="0"/>
              <a:t>Feature </a:t>
            </a:r>
            <a:r>
              <a:rPr lang="en-US" dirty="0" smtClean="0"/>
              <a:t>Reduction</a:t>
            </a:r>
          </a:p>
          <a:p>
            <a:pPr lvl="1"/>
            <a:r>
              <a:rPr lang="en-US" dirty="0"/>
              <a:t>Hierarchical </a:t>
            </a:r>
            <a:r>
              <a:rPr lang="en-US" dirty="0" smtClean="0"/>
              <a:t>Clustering</a:t>
            </a:r>
          </a:p>
          <a:p>
            <a:pPr lvl="1"/>
            <a:r>
              <a:rPr lang="en-US" dirty="0"/>
              <a:t>Feature </a:t>
            </a:r>
            <a:r>
              <a:rPr lang="en-US" dirty="0" smtClean="0"/>
              <a:t>Evaluation</a:t>
            </a:r>
          </a:p>
          <a:p>
            <a:pPr lvl="1"/>
            <a:r>
              <a:rPr lang="en-US" dirty="0"/>
              <a:t>Categorize the Test </a:t>
            </a:r>
            <a:r>
              <a:rPr lang="en-US" dirty="0" smtClean="0"/>
              <a:t>Set</a:t>
            </a:r>
          </a:p>
          <a:p>
            <a:r>
              <a:rPr lang="en-US" dirty="0" err="1" smtClean="0"/>
              <a:t>Whats</a:t>
            </a:r>
            <a:r>
              <a:rPr lang="en-US" dirty="0" smtClean="0"/>
              <a:t> next</a:t>
            </a:r>
          </a:p>
          <a:p>
            <a:pPr lvl="1"/>
            <a:r>
              <a:rPr lang="en-US" dirty="0" smtClean="0"/>
              <a:t>What I still want to do with this challenge</a:t>
            </a:r>
          </a:p>
          <a:p>
            <a:pPr lvl="1"/>
            <a:r>
              <a:rPr lang="en-US" dirty="0" smtClean="0"/>
              <a:t>New challenge</a:t>
            </a:r>
          </a:p>
          <a:p>
            <a:pPr lvl="1"/>
            <a:r>
              <a:rPr lang="en-US" dirty="0" smtClean="0"/>
              <a:t>future workshop to help teams get started</a:t>
            </a:r>
          </a:p>
          <a:p>
            <a:pPr lvl="1"/>
            <a:endParaRPr lang="en-US" dirty="0"/>
          </a:p>
        </p:txBody>
      </p:sp>
      <p:sp>
        <p:nvSpPr>
          <p:cNvPr id="4" name="TextBox 3"/>
          <p:cNvSpPr txBox="1"/>
          <p:nvPr/>
        </p:nvSpPr>
        <p:spPr>
          <a:xfrm>
            <a:off x="4699208" y="2161460"/>
            <a:ext cx="613758" cy="369332"/>
          </a:xfrm>
          <a:prstGeom prst="rect">
            <a:avLst/>
          </a:prstGeom>
          <a:noFill/>
        </p:spPr>
        <p:txBody>
          <a:bodyPr wrap="square" rtlCol="0">
            <a:spAutoFit/>
          </a:bodyPr>
          <a:lstStyle/>
          <a:p>
            <a:r>
              <a:rPr lang="en-US" dirty="0" smtClean="0"/>
              <a:t>start</a:t>
            </a:r>
            <a:endParaRPr lang="en-US" dirty="0"/>
          </a:p>
        </p:txBody>
      </p:sp>
      <p:sp>
        <p:nvSpPr>
          <p:cNvPr id="5" name="TextBox 4"/>
          <p:cNvSpPr txBox="1"/>
          <p:nvPr/>
        </p:nvSpPr>
        <p:spPr>
          <a:xfrm>
            <a:off x="4745163" y="4721557"/>
            <a:ext cx="543739" cy="369332"/>
          </a:xfrm>
          <a:prstGeom prst="rect">
            <a:avLst/>
          </a:prstGeom>
          <a:noFill/>
        </p:spPr>
        <p:txBody>
          <a:bodyPr wrap="square" rtlCol="0">
            <a:spAutoFit/>
          </a:bodyPr>
          <a:lstStyle/>
          <a:p>
            <a:r>
              <a:rPr lang="en-US" smtClean="0"/>
              <a:t>end</a:t>
            </a:r>
            <a:endParaRPr lang="en-US"/>
          </a:p>
        </p:txBody>
      </p:sp>
      <p:cxnSp>
        <p:nvCxnSpPr>
          <p:cNvPr id="7" name="Straight Arrow Connector 6"/>
          <p:cNvCxnSpPr>
            <a:stCxn id="4" idx="2"/>
            <a:endCxn id="5" idx="0"/>
          </p:cNvCxnSpPr>
          <p:nvPr/>
        </p:nvCxnSpPr>
        <p:spPr>
          <a:xfrm>
            <a:off x="5006087" y="2530792"/>
            <a:ext cx="10946" cy="219076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276872" y="3116179"/>
            <a:ext cx="1821761" cy="1203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a:off x="5029199" y="2767262"/>
            <a:ext cx="199545" cy="72189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7162218" y="2793013"/>
            <a:ext cx="790655" cy="646331"/>
          </a:xfrm>
          <a:prstGeom prst="rect">
            <a:avLst/>
          </a:prstGeom>
          <a:noFill/>
        </p:spPr>
        <p:txBody>
          <a:bodyPr wrap="square" rtlCol="0">
            <a:spAutoFit/>
          </a:bodyPr>
          <a:lstStyle/>
          <a:p>
            <a:r>
              <a:rPr lang="en-US" smtClean="0"/>
              <a:t>I am here</a:t>
            </a:r>
            <a:endParaRPr lang="en-US"/>
          </a:p>
        </p:txBody>
      </p:sp>
    </p:spTree>
    <p:extLst>
      <p:ext uri="{BB962C8B-B14F-4D97-AF65-F5344CB8AC3E}">
        <p14:creationId xmlns:p14="http://schemas.microsoft.com/office/powerpoint/2010/main" val="1345577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This is a knowledge quest, so I don't want to pipe all the files through some black box NN program, even if that does give me correct answers for all categories.</a:t>
            </a:r>
          </a:p>
        </p:txBody>
      </p:sp>
    </p:spTree>
    <p:extLst>
      <p:ext uri="{BB962C8B-B14F-4D97-AF65-F5344CB8AC3E}">
        <p14:creationId xmlns:p14="http://schemas.microsoft.com/office/powerpoint/2010/main" val="124297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t>
            </a:r>
            <a:r>
              <a:rPr lang="en-US" dirty="0" err="1" smtClean="0"/>
              <a:t>Challanges</a:t>
            </a:r>
            <a:endParaRPr lang="en-US" dirty="0"/>
          </a:p>
        </p:txBody>
      </p:sp>
      <p:sp>
        <p:nvSpPr>
          <p:cNvPr id="3" name="Content Placeholder 2"/>
          <p:cNvSpPr>
            <a:spLocks noGrp="1"/>
          </p:cNvSpPr>
          <p:nvPr>
            <p:ph idx="1"/>
          </p:nvPr>
        </p:nvSpPr>
        <p:spPr>
          <a:xfrm>
            <a:off x="628650" y="1817225"/>
            <a:ext cx="7886700" cy="4729879"/>
          </a:xfrm>
        </p:spPr>
        <p:txBody>
          <a:bodyPr>
            <a:normAutofit/>
          </a:bodyPr>
          <a:lstStyle/>
          <a:p>
            <a:r>
              <a:rPr lang="en-US" dirty="0"/>
              <a:t>How can I best interact with this data</a:t>
            </a:r>
            <a:r>
              <a:rPr lang="en-US" dirty="0" smtClean="0"/>
              <a:t>?</a:t>
            </a:r>
          </a:p>
          <a:p>
            <a:r>
              <a:rPr lang="en-US" dirty="0" smtClean="0"/>
              <a:t>Diversity </a:t>
            </a:r>
            <a:r>
              <a:rPr lang="en-US" dirty="0"/>
              <a:t>of sounds. I have developed methods that are best suited for dog-bark and meow.  I don't know yet how well that will transfer to other types of sounds</a:t>
            </a:r>
            <a:r>
              <a:rPr lang="en-US" dirty="0" smtClean="0"/>
              <a:t>.</a:t>
            </a:r>
          </a:p>
          <a:p>
            <a:r>
              <a:rPr lang="en-US" dirty="0" smtClean="0"/>
              <a:t>Domain Knowledge!!!  </a:t>
            </a:r>
            <a:r>
              <a:rPr lang="en-US" dirty="0"/>
              <a:t>Feature extraction is required before you can jump into using standard ML tools</a:t>
            </a:r>
            <a:r>
              <a:rPr lang="en-US" dirty="0" smtClean="0"/>
              <a:t>. (at least, the ones at my level)</a:t>
            </a:r>
          </a:p>
          <a:p>
            <a:r>
              <a:rPr lang="en-US" dirty="0" smtClean="0"/>
              <a:t>Playing </a:t>
            </a:r>
            <a:r>
              <a:rPr lang="en-US" dirty="0"/>
              <a:t>sounds in an </a:t>
            </a:r>
            <a:r>
              <a:rPr lang="en-US" dirty="0" err="1"/>
              <a:t>Rmd</a:t>
            </a:r>
            <a:r>
              <a:rPr lang="en-US" dirty="0"/>
              <a:t> posted on </a:t>
            </a:r>
            <a:r>
              <a:rPr lang="en-US" dirty="0" err="1"/>
              <a:t>Kaggle</a:t>
            </a:r>
            <a:endParaRPr lang="en-US" dirty="0"/>
          </a:p>
        </p:txBody>
      </p:sp>
    </p:spTree>
    <p:extLst>
      <p:ext uri="{BB962C8B-B14F-4D97-AF65-F5344CB8AC3E}">
        <p14:creationId xmlns:p14="http://schemas.microsoft.com/office/powerpoint/2010/main" val="170312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p>
        </p:txBody>
      </p:sp>
      <p:sp>
        <p:nvSpPr>
          <p:cNvPr id="3" name="Content Placeholder 2"/>
          <p:cNvSpPr>
            <a:spLocks noGrp="1"/>
          </p:cNvSpPr>
          <p:nvPr>
            <p:ph idx="1"/>
          </p:nvPr>
        </p:nvSpPr>
        <p:spPr>
          <a:xfrm>
            <a:off x="628650" y="1825624"/>
            <a:ext cx="7886700" cy="4623301"/>
          </a:xfrm>
        </p:spPr>
        <p:txBody>
          <a:bodyPr>
            <a:normAutofit fontScale="92500" lnSpcReduction="10000"/>
          </a:bodyPr>
          <a:lstStyle/>
          <a:p>
            <a:r>
              <a:rPr lang="en-US" dirty="0"/>
              <a:t>D</a:t>
            </a:r>
            <a:r>
              <a:rPr lang="en-US" dirty="0" smtClean="0"/>
              <a:t>imension </a:t>
            </a:r>
            <a:r>
              <a:rPr lang="en-US" dirty="0"/>
              <a:t>reduction: Convert a string MANY numbers into a string of as few as possible while still holding information</a:t>
            </a:r>
            <a:r>
              <a:rPr lang="en-US" dirty="0" smtClean="0"/>
              <a:t>.</a:t>
            </a:r>
          </a:p>
          <a:p>
            <a:r>
              <a:rPr lang="en-US" dirty="0"/>
              <a:t>C</a:t>
            </a:r>
            <a:r>
              <a:rPr lang="en-US" dirty="0" smtClean="0"/>
              <a:t>omparable </a:t>
            </a:r>
            <a:r>
              <a:rPr lang="en-US" dirty="0"/>
              <a:t>units: The first number describing one element needs to be the same </a:t>
            </a:r>
            <a:r>
              <a:rPr lang="en-US" dirty="0" smtClean="0"/>
              <a:t>dimension </a:t>
            </a:r>
            <a:r>
              <a:rPr lang="en-US" dirty="0"/>
              <a:t>that it is in every other element</a:t>
            </a:r>
            <a:r>
              <a:rPr lang="en-US" dirty="0" smtClean="0"/>
              <a:t>.</a:t>
            </a:r>
          </a:p>
          <a:p>
            <a:r>
              <a:rPr lang="en-US" dirty="0" smtClean="0"/>
              <a:t>Isolate </a:t>
            </a:r>
            <a:r>
              <a:rPr lang="en-US" dirty="0"/>
              <a:t>the actual sounds within each file</a:t>
            </a:r>
            <a:endParaRPr lang="en-US" dirty="0" smtClean="0"/>
          </a:p>
          <a:p>
            <a:r>
              <a:rPr lang="en-US" dirty="0" smtClean="0"/>
              <a:t>New </a:t>
            </a:r>
            <a:r>
              <a:rPr lang="en-US" dirty="0"/>
              <a:t>tool -&gt; Fourier </a:t>
            </a:r>
            <a:r>
              <a:rPr lang="en-US" dirty="0" smtClean="0"/>
              <a:t>transform</a:t>
            </a:r>
          </a:p>
          <a:p>
            <a:pPr lvl="1"/>
            <a:r>
              <a:rPr lang="en-US" dirty="0" smtClean="0"/>
              <a:t>Easy to </a:t>
            </a:r>
            <a:r>
              <a:rPr lang="en-US" dirty="0"/>
              <a:t>implement this concept</a:t>
            </a:r>
            <a:r>
              <a:rPr lang="en-US" dirty="0" smtClean="0"/>
              <a:t>.</a:t>
            </a:r>
          </a:p>
          <a:p>
            <a:pPr lvl="1"/>
            <a:r>
              <a:rPr lang="en-US" dirty="0" smtClean="0"/>
              <a:t>But </a:t>
            </a:r>
            <a:r>
              <a:rPr lang="en-US" dirty="0"/>
              <a:t>this information alone is not enough to capture the essence of a dog bark</a:t>
            </a:r>
            <a:r>
              <a:rPr lang="en-US" dirty="0" smtClean="0"/>
              <a:t>.</a:t>
            </a:r>
          </a:p>
          <a:p>
            <a:pPr lvl="1"/>
            <a:r>
              <a:rPr lang="en-US" dirty="0" smtClean="0"/>
              <a:t>However</a:t>
            </a:r>
            <a:r>
              <a:rPr lang="en-US" dirty="0"/>
              <a:t>, it may be enough to distinguish a dog bark from other similarly processed sounds.</a:t>
            </a:r>
          </a:p>
        </p:txBody>
      </p:sp>
    </p:spTree>
    <p:extLst>
      <p:ext uri="{BB962C8B-B14F-4D97-AF65-F5344CB8AC3E}">
        <p14:creationId xmlns:p14="http://schemas.microsoft.com/office/powerpoint/2010/main" val="80142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028948"/>
            <a:ext cx="4379495" cy="3128211"/>
          </a:xfrm>
          <a:prstGeom prst="rect">
            <a:avLst/>
          </a:prstGeom>
        </p:spPr>
      </p:pic>
      <p:sp>
        <p:nvSpPr>
          <p:cNvPr id="2" name="Title 1"/>
          <p:cNvSpPr>
            <a:spLocks noGrp="1"/>
          </p:cNvSpPr>
          <p:nvPr>
            <p:ph type="title"/>
          </p:nvPr>
        </p:nvSpPr>
        <p:spPr/>
        <p:txBody>
          <a:bodyPr/>
          <a:lstStyle/>
          <a:p>
            <a:r>
              <a:rPr lang="en-US" dirty="0" smtClean="0"/>
              <a:t>Fourier</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7038"/>
          <a:stretch/>
        </p:blipFill>
        <p:spPr>
          <a:xfrm>
            <a:off x="2298031" y="4318528"/>
            <a:ext cx="6472989" cy="2448713"/>
          </a:xfrm>
          <a:prstGeom prst="rect">
            <a:avLst/>
          </a:prstGeom>
        </p:spPr>
      </p:pic>
      <p:sp>
        <p:nvSpPr>
          <p:cNvPr id="6" name="TextBox 5"/>
          <p:cNvSpPr txBox="1"/>
          <p:nvPr/>
        </p:nvSpPr>
        <p:spPr>
          <a:xfrm>
            <a:off x="6058522" y="2015109"/>
            <a:ext cx="2225843" cy="659666"/>
          </a:xfrm>
          <a:prstGeom prst="rect">
            <a:avLst/>
          </a:prstGeom>
          <a:noFill/>
        </p:spPr>
        <p:txBody>
          <a:bodyPr wrap="square" rtlCol="0">
            <a:spAutoFit/>
          </a:bodyPr>
          <a:lstStyle/>
          <a:p>
            <a:r>
              <a:rPr lang="en-US" dirty="0" smtClean="0"/>
              <a:t>great</a:t>
            </a:r>
            <a:r>
              <a:rPr lang="mr-IN" dirty="0" smtClean="0"/>
              <a:t>…</a:t>
            </a:r>
            <a:r>
              <a:rPr lang="en-US" dirty="0" smtClean="0"/>
              <a:t> now we have the MNIST challenge.</a:t>
            </a:r>
            <a:endParaRPr lang="en-US" dirty="0"/>
          </a:p>
        </p:txBody>
      </p:sp>
    </p:spTree>
    <p:extLst>
      <p:ext uri="{BB962C8B-B14F-4D97-AF65-F5344CB8AC3E}">
        <p14:creationId xmlns:p14="http://schemas.microsoft.com/office/powerpoint/2010/main" val="1918282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Fourier</a:t>
            </a:r>
            <a:endParaRPr lang="en-US" dirty="0"/>
          </a:p>
        </p:txBody>
      </p:sp>
      <p:sp>
        <p:nvSpPr>
          <p:cNvPr id="3" name="Content Placeholder 2"/>
          <p:cNvSpPr>
            <a:spLocks noGrp="1"/>
          </p:cNvSpPr>
          <p:nvPr>
            <p:ph idx="1"/>
          </p:nvPr>
        </p:nvSpPr>
        <p:spPr/>
        <p:txBody>
          <a:bodyPr>
            <a:normAutofit/>
          </a:bodyPr>
          <a:lstStyle/>
          <a:p>
            <a:r>
              <a:rPr lang="en-US" dirty="0" smtClean="0"/>
              <a:t>Dog bark synthesizer did NOT work.</a:t>
            </a:r>
          </a:p>
          <a:p>
            <a:r>
              <a:rPr lang="en-US" dirty="0" smtClean="0"/>
              <a:t>WHY </a:t>
            </a:r>
            <a:r>
              <a:rPr lang="en-US" dirty="0"/>
              <a:t>was the </a:t>
            </a:r>
            <a:r>
              <a:rPr lang="en-US" dirty="0" err="1"/>
              <a:t>fourier</a:t>
            </a:r>
            <a:r>
              <a:rPr lang="en-US" dirty="0"/>
              <a:t> transform data not enough?  I suspect it was too crude to pick up some aspect.  The frequencies that it gave me may yet help me find that aspect so I can extract it.  I suspect it has </a:t>
            </a:r>
            <a:r>
              <a:rPr lang="en-US" dirty="0" err="1"/>
              <a:t>somethign</a:t>
            </a:r>
            <a:r>
              <a:rPr lang="en-US" dirty="0"/>
              <a:t> to do with the scale of the patterns that found or easily missed by this method, what I might describe as the sound texture (but that is a different technical term) (maybe timbre is the term for what I mean</a:t>
            </a:r>
            <a:r>
              <a:rPr lang="en-US" dirty="0" smtClean="0"/>
              <a:t>?).</a:t>
            </a:r>
          </a:p>
        </p:txBody>
      </p:sp>
    </p:spTree>
    <p:extLst>
      <p:ext uri="{BB962C8B-B14F-4D97-AF65-F5344CB8AC3E}">
        <p14:creationId xmlns:p14="http://schemas.microsoft.com/office/powerpoint/2010/main" val="811451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shape of the sound</a:t>
            </a:r>
            <a:endParaRPr lang="en-US" dirty="0"/>
          </a:p>
        </p:txBody>
      </p:sp>
      <p:sp>
        <p:nvSpPr>
          <p:cNvPr id="3" name="Content Placeholder 2"/>
          <p:cNvSpPr>
            <a:spLocks noGrp="1"/>
          </p:cNvSpPr>
          <p:nvPr>
            <p:ph idx="1"/>
          </p:nvPr>
        </p:nvSpPr>
        <p:spPr>
          <a:xfrm>
            <a:off x="628650" y="1428583"/>
            <a:ext cx="7886700" cy="4351338"/>
          </a:xfrm>
        </p:spPr>
        <p:txBody>
          <a:bodyPr>
            <a:normAutofit fontScale="85000" lnSpcReduction="20000"/>
          </a:bodyPr>
          <a:lstStyle/>
          <a:p>
            <a:r>
              <a:rPr lang="en-US" dirty="0" smtClean="0"/>
              <a:t>At </a:t>
            </a:r>
            <a:r>
              <a:rPr lang="en-US" dirty="0"/>
              <a:t>a crude level, what is the general shape of </a:t>
            </a:r>
            <a:r>
              <a:rPr lang="en-US"/>
              <a:t>the </a:t>
            </a:r>
            <a:r>
              <a:rPr lang="en-US" smtClean="0"/>
              <a:t>amplitude </a:t>
            </a:r>
            <a:r>
              <a:rPr lang="en-US" dirty="0"/>
              <a:t>envelope.  </a:t>
            </a:r>
            <a:endParaRPr lang="en-US" dirty="0" smtClean="0"/>
          </a:p>
          <a:p>
            <a:r>
              <a:rPr lang="en-US" dirty="0" smtClean="0"/>
              <a:t>Should be </a:t>
            </a:r>
            <a:r>
              <a:rPr lang="en-US" dirty="0"/>
              <a:t>able to summarize </a:t>
            </a:r>
            <a:r>
              <a:rPr lang="en-US" dirty="0" smtClean="0"/>
              <a:t>this in </a:t>
            </a:r>
            <a:r>
              <a:rPr lang="en-US" dirty="0"/>
              <a:t>a string of ~100 numbers.  </a:t>
            </a:r>
            <a:endParaRPr lang="en-US" dirty="0" smtClean="0"/>
          </a:p>
          <a:p>
            <a:r>
              <a:rPr lang="en-US" dirty="0" smtClean="0"/>
              <a:t>I </a:t>
            </a:r>
            <a:r>
              <a:rPr lang="en-US" dirty="0"/>
              <a:t>am currently exploring smoothing (rolling average using loess) as away to do this, and degrees of reducing that data local maxes. </a:t>
            </a:r>
            <a:endParaRPr lang="en-US" dirty="0" smtClean="0"/>
          </a:p>
          <a:p>
            <a:pPr lvl="1"/>
            <a:r>
              <a:rPr lang="en-US" dirty="0" smtClean="0"/>
              <a:t>In </a:t>
            </a:r>
            <a:r>
              <a:rPr lang="en-US" dirty="0"/>
              <a:t>both bases I need to put do data interpolation to represent the shape with the desired number of values; predict(), </a:t>
            </a:r>
            <a:r>
              <a:rPr lang="en-US" dirty="0" err="1"/>
              <a:t>approx</a:t>
            </a:r>
            <a:r>
              <a:rPr lang="en-US" dirty="0"/>
              <a:t>(), spline().  </a:t>
            </a:r>
            <a:endParaRPr lang="en-US" dirty="0" smtClean="0"/>
          </a:p>
          <a:p>
            <a:pPr lvl="1"/>
            <a:r>
              <a:rPr lang="en-US" dirty="0" smtClean="0"/>
              <a:t>In </a:t>
            </a:r>
            <a:r>
              <a:rPr lang="en-US" dirty="0"/>
              <a:t>both cases, I </a:t>
            </a:r>
            <a:r>
              <a:rPr lang="en-US" dirty="0" smtClean="0"/>
              <a:t>still need to </a:t>
            </a:r>
            <a:r>
              <a:rPr lang="en-US" dirty="0"/>
              <a:t>explore ways to reduce long continuous regions of the same level since that aspect </a:t>
            </a:r>
            <a:r>
              <a:rPr lang="en-US" dirty="0" smtClean="0"/>
              <a:t>of </a:t>
            </a:r>
            <a:r>
              <a:rPr lang="en-US" dirty="0"/>
              <a:t>the sound is probably very variable across sounds of the same type (</a:t>
            </a:r>
            <a:r>
              <a:rPr lang="en-US" dirty="0" err="1"/>
              <a:t>ie</a:t>
            </a:r>
            <a:r>
              <a:rPr lang="en-US" dirty="0"/>
              <a:t>, if you play an A on the clarinet, you could hold the note for .5 sec or 10 sec but both </a:t>
            </a:r>
            <a:r>
              <a:rPr lang="en-US" dirty="0" smtClean="0"/>
              <a:t>should </a:t>
            </a:r>
            <a:r>
              <a:rPr lang="en-US" dirty="0"/>
              <a:t>be treated as 'clarinet').</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81263" y="4884820"/>
            <a:ext cx="9625263" cy="2459597"/>
          </a:xfrm>
          <a:prstGeom prst="rect">
            <a:avLst/>
          </a:prstGeom>
        </p:spPr>
      </p:pic>
    </p:spTree>
    <p:extLst>
      <p:ext uri="{BB962C8B-B14F-4D97-AF65-F5344CB8AC3E}">
        <p14:creationId xmlns:p14="http://schemas.microsoft.com/office/powerpoint/2010/main" val="1993535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Content Placeholder 2"/>
          <p:cNvSpPr>
            <a:spLocks noGrp="1"/>
          </p:cNvSpPr>
          <p:nvPr>
            <p:ph idx="1"/>
          </p:nvPr>
        </p:nvSpPr>
        <p:spPr/>
        <p:txBody>
          <a:bodyPr>
            <a:normAutofit fontScale="92500"/>
          </a:bodyPr>
          <a:lstStyle/>
          <a:p>
            <a:r>
              <a:rPr lang="en-US" dirty="0"/>
              <a:t>Frequencies will probably need to be normalized to a range that so its only really showing the relative frequencies</a:t>
            </a:r>
            <a:r>
              <a:rPr lang="en-US" dirty="0" smtClean="0"/>
              <a:t>.</a:t>
            </a:r>
          </a:p>
          <a:p>
            <a:r>
              <a:rPr lang="en-US" dirty="0" smtClean="0"/>
              <a:t>Amplitude </a:t>
            </a:r>
            <a:r>
              <a:rPr lang="en-US" dirty="0"/>
              <a:t>should be normalized for each sound clip. </a:t>
            </a:r>
            <a:endParaRPr lang="en-US" dirty="0" smtClean="0"/>
          </a:p>
          <a:p>
            <a:r>
              <a:rPr lang="en-US" dirty="0" smtClean="0"/>
              <a:t>If </a:t>
            </a:r>
            <a:r>
              <a:rPr lang="en-US" dirty="0"/>
              <a:t>all clips are summarized across 100 values, then they have already been normalized for time/duration</a:t>
            </a:r>
            <a:r>
              <a:rPr lang="en-US" dirty="0" smtClean="0"/>
              <a:t>.</a:t>
            </a:r>
          </a:p>
          <a:p>
            <a:r>
              <a:rPr lang="en-US" dirty="0"/>
              <a:t>Whatever normalization factors are used can be stored a few numbers.  </a:t>
            </a:r>
            <a:r>
              <a:rPr lang="en-US" dirty="0" smtClean="0"/>
              <a:t>Experiment </a:t>
            </a:r>
            <a:r>
              <a:rPr lang="en-US" dirty="0"/>
              <a:t>with each thing as a feature in the model when you get to feature evaluation.</a:t>
            </a:r>
          </a:p>
        </p:txBody>
      </p:sp>
    </p:spTree>
    <p:extLst>
      <p:ext uri="{BB962C8B-B14F-4D97-AF65-F5344CB8AC3E}">
        <p14:creationId xmlns:p14="http://schemas.microsoft.com/office/powerpoint/2010/main" val="2139787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996</TotalTime>
  <Words>1531</Words>
  <Application>Microsoft Macintosh PowerPoint</Application>
  <PresentationFormat>On-screen Show (4:3)</PresentationFormat>
  <Paragraphs>103</Paragraphs>
  <Slides>14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Calibri Light</vt:lpstr>
      <vt:lpstr>Mangal</vt:lpstr>
      <vt:lpstr>Arial</vt:lpstr>
      <vt:lpstr>Office Theme</vt:lpstr>
      <vt:lpstr>kaggle Audio Tagging Challenge</vt:lpstr>
      <vt:lpstr>Presentation forecast</vt:lpstr>
      <vt:lpstr>Introduction</vt:lpstr>
      <vt:lpstr>General Challanges</vt:lpstr>
      <vt:lpstr>Feature Extraction</vt:lpstr>
      <vt:lpstr>Fourier</vt:lpstr>
      <vt:lpstr>Fourier</vt:lpstr>
      <vt:lpstr>Broad shape of the sound</vt:lpstr>
      <vt:lpstr>Normalization</vt:lpstr>
      <vt:lpstr>Feature Reduction</vt:lpstr>
      <vt:lpstr>Hierarchical Clustering</vt:lpstr>
      <vt:lpstr>Feature Evaluation</vt:lpstr>
      <vt:lpstr>Categorize the Test set</vt:lpstr>
      <vt:lpstr>Future</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kaggle Audio Tagging Challenge</dc:title>
  <dc:creator>Ivory Blakley</dc:creator>
  <cp:lastModifiedBy>Ivory Blakley</cp:lastModifiedBy>
  <cp:revision>10</cp:revision>
  <dcterms:created xsi:type="dcterms:W3CDTF">2018-07-24T20:30:26Z</dcterms:created>
  <dcterms:modified xsi:type="dcterms:W3CDTF">2018-07-25T13:06:35Z</dcterms:modified>
</cp:coreProperties>
</file>